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0.xml" ContentType="application/vnd.ms-office.chartstyle+xml"/>
  <Override PartName="/ppt/charts/colors2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71" r:id="rId2"/>
    <p:sldId id="370" r:id="rId3"/>
    <p:sldId id="369" r:id="rId4"/>
    <p:sldId id="352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5980FC5-A1C3-43D9-B520-E8B0020569B3}">
          <p14:sldIdLst>
            <p14:sldId id="371"/>
            <p14:sldId id="370"/>
            <p14:sldId id="369"/>
            <p14:sldId id="352"/>
          </p14:sldIdLst>
        </p14:section>
      </p14:sectionLst>
    </p:ext>
    <p:ext uri="{EFAFB233-063F-42B5-8137-9DF3F51BA10A}">
      <p15:sldGuideLst xmlns="" xmlns:p15="http://schemas.microsoft.com/office/powerpoint/2012/main">
        <p15:guide id="1" pos="2638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2B"/>
    <a:srgbClr val="4FAF4F"/>
    <a:srgbClr val="4DAA4D"/>
    <a:srgbClr val="D60204"/>
    <a:srgbClr val="387B38"/>
    <a:srgbClr val="A21630"/>
    <a:srgbClr val="D80102"/>
    <a:srgbClr val="479D47"/>
    <a:srgbClr val="A3162F"/>
    <a:srgbClr val="A41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96403" autoAdjust="0"/>
  </p:normalViewPr>
  <p:slideViewPr>
    <p:cSldViewPr snapToGrid="0" showGuides="1">
      <p:cViewPr>
        <p:scale>
          <a:sx n="78" d="100"/>
          <a:sy n="78" d="100"/>
        </p:scale>
        <p:origin x="-204" y="-42"/>
      </p:cViewPr>
      <p:guideLst>
        <p:guide orient="horz" pos="3612"/>
        <p:guide pos="26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58783165545689E-2"/>
          <c:y val="4.5964692139278285E-2"/>
          <c:w val="0.91264411716120375"/>
          <c:h val="0.75591576039802477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товары и услуги</c:v>
                </c:pt>
              </c:strCache>
            </c:strRef>
          </c:tx>
          <c:spPr>
            <a:solidFill>
              <a:schemeClr val="bg1">
                <a:lumMod val="75000"/>
                <a:alpha val="50000"/>
              </a:schemeClr>
            </a:solidFill>
            <a:ln w="76200">
              <a:noFill/>
            </a:ln>
          </c:spPr>
          <c:cat>
            <c:strRef>
              <c:f>Лист1!$A$2:$A$19</c:f>
              <c:strCache>
                <c:ptCount val="18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  <c:pt idx="12">
                  <c:v>ИЮЛЬ</c:v>
                </c:pt>
                <c:pt idx="13">
                  <c:v>АВГУСТ</c:v>
                </c:pt>
                <c:pt idx="14">
                  <c:v>СЕНТЯБРЬ</c:v>
                </c:pt>
                <c:pt idx="15">
                  <c:v>ОКТЯБРЬ</c:v>
                </c:pt>
                <c:pt idx="16">
                  <c:v>НОЯБРЬ</c:v>
                </c:pt>
                <c:pt idx="17">
                  <c:v>ДЕКАБРЬ</c:v>
                </c:pt>
              </c:strCache>
            </c:strRef>
          </c:cat>
          <c:val>
            <c:numRef>
              <c:f>Лист1!$B$2:$B$19</c:f>
              <c:numCache>
                <c:formatCode>0.0</c:formatCode>
                <c:ptCount val="18"/>
                <c:pt idx="0">
                  <c:v>100</c:v>
                </c:pt>
                <c:pt idx="1">
                  <c:v>99.7</c:v>
                </c:pt>
                <c:pt idx="2">
                  <c:v>100</c:v>
                </c:pt>
                <c:pt idx="3">
                  <c:v>100.9</c:v>
                </c:pt>
                <c:pt idx="4">
                  <c:v>101</c:v>
                </c:pt>
                <c:pt idx="5">
                  <c:v>100.8</c:v>
                </c:pt>
                <c:pt idx="6">
                  <c:v>100.3</c:v>
                </c:pt>
                <c:pt idx="7">
                  <c:v>100.8</c:v>
                </c:pt>
                <c:pt idx="8">
                  <c:v>100.9</c:v>
                </c:pt>
                <c:pt idx="9">
                  <c:v>100.5</c:v>
                </c:pt>
                <c:pt idx="10">
                  <c:v>100.5</c:v>
                </c:pt>
                <c:pt idx="11">
                  <c:v>100.4</c:v>
                </c:pt>
                <c:pt idx="12">
                  <c:v>99.6</c:v>
                </c:pt>
                <c:pt idx="13">
                  <c:v>100.7</c:v>
                </c:pt>
                <c:pt idx="14">
                  <c:v>101.2</c:v>
                </c:pt>
                <c:pt idx="15">
                  <c:v>100.9</c:v>
                </c:pt>
                <c:pt idx="16">
                  <c:v>100.71000000000001</c:v>
                </c:pt>
                <c:pt idx="17">
                  <c:v>101.1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82-4670-8A03-3D774CB42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64192"/>
        <c:axId val="178665728"/>
      </c:areaChart>
      <c:lineChart>
        <c:grouping val="standard"/>
        <c:varyColors val="0"/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2-4670-8A03-3D774CB424C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82-4670-8A03-3D774CB424C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82-4670-8A03-3D774CB424C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82-4670-8A03-3D774CB424C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82-4670-8A03-3D774CB424C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82-4670-8A03-3D774CB424C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82-4670-8A03-3D774CB424C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82-4670-8A03-3D774CB424C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82-4670-8A03-3D774CB424C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82-4670-8A03-3D774CB424C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82-4670-8A03-3D774CB424C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82-4670-8A03-3D774CB424C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82-4670-8A03-3D774CB424C0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82-4670-8A03-3D774CB424C0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82-4670-8A03-3D774CB424C0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CE-4E71-A9C4-FBD1257FDF28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CE-4E71-A9C4-FBD1257FD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E1002B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Лист1!$A$2:$A$19</c:f>
              <c:strCache>
                <c:ptCount val="18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  <c:pt idx="12">
                  <c:v>ИЮЛЬ</c:v>
                </c:pt>
                <c:pt idx="13">
                  <c:v>АВГУСТ</c:v>
                </c:pt>
                <c:pt idx="14">
                  <c:v>СЕНТЯБРЬ</c:v>
                </c:pt>
                <c:pt idx="15">
                  <c:v>ОКТЯБРЬ</c:v>
                </c:pt>
                <c:pt idx="16">
                  <c:v>НОЯБРЬ</c:v>
                </c:pt>
                <c:pt idx="17">
                  <c:v>ДЕКАБРЬ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6A82-4670-8A03-3D774CB424C0}"/>
            </c:ext>
          </c:extLst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82-4670-8A03-3D774CB424C0}"/>
                </c:ext>
              </c:extLst>
            </c:dLbl>
            <c:dLbl>
              <c:idx val="1"/>
              <c:layout>
                <c:manualLayout>
                  <c:x val="-2.8129395218002801E-2"/>
                  <c:y val="2.4039293519944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82-4670-8A03-3D774CB424C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A82-4670-8A03-3D774CB424C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82-4670-8A03-3D774CB424C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82-4670-8A03-3D774CB424C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A82-4670-8A03-3D774CB424C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A82-4670-8A03-3D774CB424C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A82-4670-8A03-3D774CB424C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A82-4670-8A03-3D774CB424C0}"/>
                </c:ext>
              </c:extLst>
            </c:dLbl>
            <c:dLbl>
              <c:idx val="9"/>
              <c:layout>
                <c:manualLayout>
                  <c:x val="-4.5007032348804508E-2"/>
                  <c:y val="-2.713286773047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A82-4670-8A03-3D774CB424C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A82-4670-8A03-3D774CB424C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A82-4670-8A03-3D774CB424C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A82-4670-8A03-3D774CB424C0}"/>
                </c:ext>
              </c:extLst>
            </c:dLbl>
            <c:dLbl>
              <c:idx val="13"/>
              <c:layout>
                <c:manualLayout>
                  <c:x val="-2.6722925457102677E-2"/>
                  <c:y val="3.3162393892802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A82-4670-8A03-3D774CB424C0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A82-4670-8A03-3D774CB424C0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69-420C-8CA5-551B11F8EDDA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CE-4E71-A9C4-FBD1257FD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4FAF4F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Лист1!$A$2:$A$19</c:f>
              <c:strCache>
                <c:ptCount val="18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  <c:pt idx="12">
                  <c:v>ИЮЛЬ</c:v>
                </c:pt>
                <c:pt idx="13">
                  <c:v>АВГУСТ</c:v>
                </c:pt>
                <c:pt idx="14">
                  <c:v>СЕНТЯБРЬ</c:v>
                </c:pt>
                <c:pt idx="15">
                  <c:v>ОКТЯБРЬ</c:v>
                </c:pt>
                <c:pt idx="16">
                  <c:v>НОЯБРЬ</c:v>
                </c:pt>
                <c:pt idx="17">
                  <c:v>ДЕКАБРЬ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6A82-4670-8A03-3D774CB424C0}"/>
            </c:ext>
          </c:extLst>
        </c:ser>
        <c:ser>
          <c:idx val="3"/>
          <c:order val="3"/>
          <c:tx>
            <c:strRef>
              <c:f>Лист1!$C$1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Pt>
            <c:idx val="14"/>
            <c:bubble3D val="0"/>
            <c:spPr>
              <a:ln w="38100">
                <a:solidFill>
                  <a:srgbClr val="4FAF4F"/>
                </a:solidFill>
              </a:ln>
            </c:spPr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A82-4670-8A03-3D774CB424C0}"/>
                </c:ext>
              </c:extLst>
            </c:dLbl>
            <c:dLbl>
              <c:idx val="1"/>
              <c:layout>
                <c:manualLayout>
                  <c:x val="-1.4064697609001665E-3"/>
                  <c:y val="4.7077780650111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A82-4670-8A03-3D774CB424C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A82-4670-8A03-3D774CB424C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A82-4670-8A03-3D774CB424C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A82-4670-8A03-3D774CB424C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A82-4670-8A03-3D774CB424C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A82-4670-8A03-3D774CB424C0}"/>
                </c:ext>
              </c:extLst>
            </c:dLbl>
            <c:dLbl>
              <c:idx val="7"/>
              <c:layout>
                <c:manualLayout>
                  <c:x val="-4.7819971870604799E-2"/>
                  <c:y val="-5.244049819078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A82-4670-8A03-3D774CB424C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A82-4670-8A03-3D774CB424C0}"/>
                </c:ext>
              </c:extLst>
            </c:dLbl>
            <c:dLbl>
              <c:idx val="9"/>
              <c:layout>
                <c:manualLayout>
                  <c:x val="-3.7974683544303806E-2"/>
                  <c:y val="-3.3162393892802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A82-4670-8A03-3D774CB424C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A82-4670-8A03-3D774CB424C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A82-4670-8A03-3D774CB424C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A82-4670-8A03-3D774CB424C0}"/>
                </c:ext>
              </c:extLst>
            </c:dLbl>
            <c:dLbl>
              <c:idx val="13"/>
              <c:layout>
                <c:manualLayout>
                  <c:x val="-7.0323488045007047E-3"/>
                  <c:y val="2.1103341568146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A82-4670-8A03-3D774CB424C0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A82-4670-8A03-3D774CB424C0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CE-4E71-A9C4-FBD1257FDF28}"/>
                </c:ext>
              </c:extLst>
            </c:dLbl>
            <c:dLbl>
              <c:idx val="16"/>
              <c:layout>
                <c:manualLayout>
                  <c:x val="-6.5731132821515575E-2"/>
                  <c:y val="-3.3313132046860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CE-4E71-A9C4-FBD1257FD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4FAF4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  <c:pt idx="12">
                  <c:v>ИЮЛЬ</c:v>
                </c:pt>
                <c:pt idx="13">
                  <c:v>АВГУСТ</c:v>
                </c:pt>
                <c:pt idx="14">
                  <c:v>СЕНТЯБРЬ</c:v>
                </c:pt>
                <c:pt idx="15">
                  <c:v>ОКТЯБРЬ</c:v>
                </c:pt>
                <c:pt idx="16">
                  <c:v>НОЯБРЬ</c:v>
                </c:pt>
                <c:pt idx="17">
                  <c:v>ДЕКАБРЬ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99.3</c:v>
                </c:pt>
                <c:pt idx="1">
                  <c:v>99.3</c:v>
                </c:pt>
                <c:pt idx="2">
                  <c:v>99.56</c:v>
                </c:pt>
                <c:pt idx="3">
                  <c:v>101.9</c:v>
                </c:pt>
                <c:pt idx="4">
                  <c:v>101.9</c:v>
                </c:pt>
                <c:pt idx="5">
                  <c:v>101.6</c:v>
                </c:pt>
                <c:pt idx="6">
                  <c:v>100.6</c:v>
                </c:pt>
                <c:pt idx="7">
                  <c:v>101.1</c:v>
                </c:pt>
                <c:pt idx="8">
                  <c:v>101.5</c:v>
                </c:pt>
                <c:pt idx="9">
                  <c:v>100.9</c:v>
                </c:pt>
                <c:pt idx="10">
                  <c:v>100.6</c:v>
                </c:pt>
                <c:pt idx="11">
                  <c:v>100</c:v>
                </c:pt>
                <c:pt idx="12">
                  <c:v>98.2</c:v>
                </c:pt>
                <c:pt idx="13">
                  <c:v>100.1</c:v>
                </c:pt>
                <c:pt idx="14">
                  <c:v>103</c:v>
                </c:pt>
                <c:pt idx="15">
                  <c:v>101.8</c:v>
                </c:pt>
                <c:pt idx="16">
                  <c:v>101.1</c:v>
                </c:pt>
                <c:pt idx="17">
                  <c:v>101.7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0-6A82-4670-8A03-3D774CB424C0}"/>
            </c:ext>
          </c:extLst>
        </c:ser>
        <c:ser>
          <c:idx val="4"/>
          <c:order val="4"/>
          <c:tx>
            <c:strRef>
              <c:f>Лист1!$D$1</c:f>
              <c:strCache>
                <c:ptCount val="1"/>
                <c:pt idx="0">
                  <c:v>Непродовольственные товары</c:v>
                </c:pt>
              </c:strCache>
            </c:strRef>
          </c:tx>
          <c:spPr>
            <a:ln w="38100">
              <a:solidFill>
                <a:srgbClr val="D60204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A82-4670-8A03-3D774CB424C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A82-4670-8A03-3D774CB424C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A82-4670-8A03-3D774CB424C0}"/>
                </c:ext>
              </c:extLst>
            </c:dLbl>
            <c:dLbl>
              <c:idx val="3"/>
              <c:layout>
                <c:manualLayout>
                  <c:x val="-3.3755274261603407E-2"/>
                  <c:y val="-3.0147630811638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A82-4670-8A03-3D774CB424C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A82-4670-8A03-3D774CB424C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A82-4670-8A03-3D774CB424C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A82-4670-8A03-3D774CB424C0}"/>
                </c:ext>
              </c:extLst>
            </c:dLbl>
            <c:dLbl>
              <c:idx val="7"/>
              <c:layout>
                <c:manualLayout>
                  <c:x val="-4.3600562587904304E-2"/>
                  <c:y val="3.0147630811638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A82-4670-8A03-3D774CB424C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6A82-4670-8A03-3D774CB424C0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A82-4670-8A03-3D774CB424C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A82-4670-8A03-3D774CB424C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A82-4670-8A03-3D774CB424C0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A82-4670-8A03-3D774CB424C0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A82-4670-8A03-3D774CB424C0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A82-4670-8A03-3D774CB424C0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CE-4E71-A9C4-FBD1257FDF28}"/>
                </c:ext>
              </c:extLst>
            </c:dLbl>
            <c:dLbl>
              <c:idx val="16"/>
              <c:layout>
                <c:manualLayout>
                  <c:x val="-2.8038717885934192E-2"/>
                  <c:y val="3.9041181901071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69-420C-8CA5-551B11F8E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D60204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Лист1!$A$2:$A$19</c:f>
              <c:strCache>
                <c:ptCount val="18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  <c:pt idx="12">
                  <c:v>ИЮЛЬ</c:v>
                </c:pt>
                <c:pt idx="13">
                  <c:v>АВГУСТ</c:v>
                </c:pt>
                <c:pt idx="14">
                  <c:v>СЕНТЯБРЬ</c:v>
                </c:pt>
                <c:pt idx="15">
                  <c:v>ОКТЯБРЬ</c:v>
                </c:pt>
                <c:pt idx="16">
                  <c:v>НОЯБРЬ</c:v>
                </c:pt>
                <c:pt idx="17">
                  <c:v>ДЕКАБРЬ</c:v>
                </c:pt>
              </c:strCache>
            </c:strRef>
          </c:cat>
          <c:val>
            <c:numRef>
              <c:f>Лист1!$D$2:$D$19</c:f>
              <c:numCache>
                <c:formatCode>0.0</c:formatCode>
                <c:ptCount val="18"/>
                <c:pt idx="0">
                  <c:v>100</c:v>
                </c:pt>
                <c:pt idx="1">
                  <c:v>100.3</c:v>
                </c:pt>
                <c:pt idx="2">
                  <c:v>100.6</c:v>
                </c:pt>
                <c:pt idx="3">
                  <c:v>100.31</c:v>
                </c:pt>
                <c:pt idx="4">
                  <c:v>100.4</c:v>
                </c:pt>
                <c:pt idx="5">
                  <c:v>100.2</c:v>
                </c:pt>
                <c:pt idx="6">
                  <c:v>100.3</c:v>
                </c:pt>
                <c:pt idx="7">
                  <c:v>100.5</c:v>
                </c:pt>
                <c:pt idx="8">
                  <c:v>100.4</c:v>
                </c:pt>
                <c:pt idx="9">
                  <c:v>100.2</c:v>
                </c:pt>
                <c:pt idx="10">
                  <c:v>100.2</c:v>
                </c:pt>
                <c:pt idx="11">
                  <c:v>101</c:v>
                </c:pt>
                <c:pt idx="12">
                  <c:v>100.5</c:v>
                </c:pt>
                <c:pt idx="13">
                  <c:v>101.4</c:v>
                </c:pt>
                <c:pt idx="14">
                  <c:v>100</c:v>
                </c:pt>
                <c:pt idx="15">
                  <c:v>100.2</c:v>
                </c:pt>
                <c:pt idx="16">
                  <c:v>100.2</c:v>
                </c:pt>
                <c:pt idx="17">
                  <c:v>100.5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0-6A82-4670-8A03-3D774CB424C0}"/>
            </c:ext>
          </c:extLst>
        </c:ser>
        <c:ser>
          <c:idx val="6"/>
          <c:order val="5"/>
          <c:tx>
            <c:strRef>
              <c:f>Лист1!$E$1</c:f>
              <c:strCache>
                <c:ptCount val="1"/>
                <c:pt idx="0">
                  <c:v>Услуги</c:v>
                </c:pt>
              </c:strCache>
            </c:strRef>
          </c:tx>
          <c:spPr>
            <a:ln w="3810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535864978902957E-2"/>
                  <c:y val="-4.5221446217457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A82-4670-8A03-3D774CB424C0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6A82-4670-8A03-3D774CB424C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6A82-4670-8A03-3D774CB424C0}"/>
                </c:ext>
              </c:extLst>
            </c:dLbl>
            <c:dLbl>
              <c:idx val="3"/>
              <c:layout>
                <c:manualLayout>
                  <c:x val="-1.8284106891701856E-2"/>
                  <c:y val="3.3162393892802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6A82-4670-8A03-3D774CB424C0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6A82-4670-8A03-3D774CB424C0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6A82-4670-8A03-3D774CB424C0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6A82-4670-8A03-3D774CB424C0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6A82-4670-8A03-3D774CB424C0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6A82-4670-8A03-3D774CB424C0}"/>
                </c:ext>
              </c:extLst>
            </c:dLbl>
            <c:dLbl>
              <c:idx val="9"/>
              <c:layout>
                <c:manualLayout>
                  <c:x val="-2.5316455696202528E-2"/>
                  <c:y val="2.7132867730474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6A82-4670-8A03-3D774CB424C0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6A82-4670-8A03-3D774CB424C0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6A82-4670-8A03-3D774CB424C0}"/>
                </c:ext>
              </c:extLst>
            </c:dLbl>
            <c:dLbl>
              <c:idx val="12"/>
              <c:layout>
                <c:manualLayout>
                  <c:x val="-3.6568213783403671E-2"/>
                  <c:y val="-3.3162393892802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6A82-4670-8A03-3D774CB424C0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69-420C-8CA5-551B11F8EDDA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6A82-4670-8A03-3D774CB424C0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CE-4E71-A9C4-FBD1257FDF28}"/>
                </c:ext>
              </c:extLst>
            </c:dLbl>
            <c:dLbl>
              <c:idx val="16"/>
              <c:layout>
                <c:manualLayout>
                  <c:x val="-6.7067771530731943E-2"/>
                  <c:y val="-6.18026431638579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CE-4E71-A9C4-FBD1257FDF28}"/>
                </c:ext>
              </c:extLst>
            </c:dLbl>
            <c:dLbl>
              <c:idx val="17"/>
              <c:layout>
                <c:manualLayout>
                  <c:x val="-9.0608850706289036E-4"/>
                  <c:y val="2.86402492710564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ИЮЛЬ</c:v>
                </c:pt>
                <c:pt idx="1">
                  <c:v>АВГУСТ</c:v>
                </c:pt>
                <c:pt idx="2">
                  <c:v>СЕНТЯБРЬ</c:v>
                </c:pt>
                <c:pt idx="3">
                  <c:v>ОКТЯБРЬ</c:v>
                </c:pt>
                <c:pt idx="4">
                  <c:v>НОЯБРЬ</c:v>
                </c:pt>
                <c:pt idx="5">
                  <c:v>ДЕКАБРЬ</c:v>
                </c:pt>
                <c:pt idx="6">
                  <c:v>ЯНВАРЬ</c:v>
                </c:pt>
                <c:pt idx="7">
                  <c:v>ФЕВРАЛЬ</c:v>
                </c:pt>
                <c:pt idx="8">
                  <c:v>МАРТ</c:v>
                </c:pt>
                <c:pt idx="9">
                  <c:v>АПРЕЛЬ</c:v>
                </c:pt>
                <c:pt idx="10">
                  <c:v>МАЙ</c:v>
                </c:pt>
                <c:pt idx="11">
                  <c:v>ИЮНЬ</c:v>
                </c:pt>
                <c:pt idx="12">
                  <c:v>ИЮЛЬ</c:v>
                </c:pt>
                <c:pt idx="13">
                  <c:v>АВГУСТ</c:v>
                </c:pt>
                <c:pt idx="14">
                  <c:v>СЕНТЯБРЬ</c:v>
                </c:pt>
                <c:pt idx="15">
                  <c:v>ОКТЯБРЬ</c:v>
                </c:pt>
                <c:pt idx="16">
                  <c:v>НОЯБРЬ</c:v>
                </c:pt>
                <c:pt idx="17">
                  <c:v>ДЕКАБРЬ</c:v>
                </c:pt>
              </c:strCache>
            </c:strRef>
          </c:cat>
          <c:val>
            <c:numRef>
              <c:f>Лист1!$E$2:$E$19</c:f>
              <c:numCache>
                <c:formatCode>0.0</c:formatCode>
                <c:ptCount val="18"/>
                <c:pt idx="0">
                  <c:v>102</c:v>
                </c:pt>
                <c:pt idx="1">
                  <c:v>99.9</c:v>
                </c:pt>
                <c:pt idx="2">
                  <c:v>100</c:v>
                </c:pt>
                <c:pt idx="3">
                  <c:v>99.8</c:v>
                </c:pt>
                <c:pt idx="4">
                  <c:v>99.8</c:v>
                </c:pt>
                <c:pt idx="5">
                  <c:v>100</c:v>
                </c:pt>
                <c:pt idx="6">
                  <c:v>99.7</c:v>
                </c:pt>
                <c:pt idx="7">
                  <c:v>100.6</c:v>
                </c:pt>
                <c:pt idx="8">
                  <c:v>100.5</c:v>
                </c:pt>
                <c:pt idx="9">
                  <c:v>99.9</c:v>
                </c:pt>
                <c:pt idx="10">
                  <c:v>100.4</c:v>
                </c:pt>
                <c:pt idx="11">
                  <c:v>99.9</c:v>
                </c:pt>
                <c:pt idx="12">
                  <c:v>101.4</c:v>
                </c:pt>
                <c:pt idx="13">
                  <c:v>101</c:v>
                </c:pt>
                <c:pt idx="14">
                  <c:v>99.2</c:v>
                </c:pt>
                <c:pt idx="15">
                  <c:v>99.9</c:v>
                </c:pt>
                <c:pt idx="16">
                  <c:v>100.8</c:v>
                </c:pt>
                <c:pt idx="17">
                  <c:v>100.4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F-6A82-4670-8A03-3D774CB42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664192"/>
        <c:axId val="178665728"/>
      </c:lineChart>
      <c:catAx>
        <c:axId val="1786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 algn="ctr">
              <a:defRPr sz="800" b="1" spc="-3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78665728"/>
        <c:crosses val="autoZero"/>
        <c:auto val="1"/>
        <c:lblAlgn val="ctr"/>
        <c:lblOffset val="100"/>
        <c:noMultiLvlLbl val="0"/>
      </c:catAx>
      <c:valAx>
        <c:axId val="178665728"/>
        <c:scaling>
          <c:orientation val="minMax"/>
          <c:max val="104"/>
          <c:min val="98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178664192"/>
        <c:crosses val="autoZero"/>
        <c:crossBetween val="between"/>
        <c:majorUnit val="1.5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38408785807212E-2"/>
          <c:y val="0.10253582943552766"/>
          <c:w val="0.9339837422827455"/>
          <c:h val="0.8261825936713816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товары и услуги</c:v>
                </c:pt>
              </c:strCache>
            </c:strRef>
          </c:tx>
          <c:spPr>
            <a:solidFill>
              <a:schemeClr val="bg1">
                <a:lumMod val="75000"/>
                <a:alpha val="50000"/>
              </a:schemeClr>
            </a:solidFill>
            <a:ln w="76200">
              <a:noFill/>
            </a:ln>
          </c:spPr>
          <c:cat>
            <c:strRef>
              <c:f>Лист1!$A$2:$A$14</c:f>
              <c:strCache>
                <c:ptCount val="13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  <c:pt idx="10">
                  <c:v>ОКТЯБРЬ</c:v>
                </c:pt>
                <c:pt idx="11">
                  <c:v>НОЯБРЬ</c:v>
                </c:pt>
                <c:pt idx="12">
                  <c:v>ДЕКАБРЬ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100</c:v>
                </c:pt>
                <c:pt idx="1">
                  <c:v>100.3</c:v>
                </c:pt>
                <c:pt idx="2">
                  <c:v>101.1</c:v>
                </c:pt>
                <c:pt idx="3">
                  <c:v>102</c:v>
                </c:pt>
                <c:pt idx="4">
                  <c:v>102.5</c:v>
                </c:pt>
                <c:pt idx="5">
                  <c:v>102.9</c:v>
                </c:pt>
                <c:pt idx="6">
                  <c:v>103.3</c:v>
                </c:pt>
                <c:pt idx="7">
                  <c:v>102.9</c:v>
                </c:pt>
                <c:pt idx="8">
                  <c:v>103.6</c:v>
                </c:pt>
                <c:pt idx="9">
                  <c:v>104.9</c:v>
                </c:pt>
                <c:pt idx="10">
                  <c:v>105.8</c:v>
                </c:pt>
                <c:pt idx="11">
                  <c:v>106.5</c:v>
                </c:pt>
                <c:pt idx="12">
                  <c:v>107.6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CB-4F3C-AA01-F68A9483F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798976"/>
        <c:axId val="205722368"/>
      </c:areaChart>
      <c:lineChart>
        <c:grouping val="standard"/>
        <c:varyColors val="0"/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CB-4F3C-AA01-F68A9483FF48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CB-4F3C-AA01-F68A9483FF48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CB-4F3C-AA01-F68A9483FF48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CB-4F3C-AA01-F68A9483FF48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CB-4F3C-AA01-F68A9483FF4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CB-4F3C-AA01-F68A9483FF48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CB-4F3C-AA01-F68A9483FF48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CB-4F3C-AA01-F68A9483FF48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CB-4F3C-AA01-F68A9483FF4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CB-4F3C-AA01-F68A9483FF48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CB-4F3C-AA01-F68A9483FF48}"/>
                </c:ext>
              </c:extLst>
            </c:dLbl>
            <c:dLbl>
              <c:idx val="11"/>
              <c:layout>
                <c:manualLayout>
                  <c:x val="-4.23475103387389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CB-4F3C-AA01-F68A9483FF48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CB-4F3C-AA01-F68A9483FF48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12-4206-AB17-5ED47D39AA57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A6-42A4-B753-D363377D3989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F1-4556-A7F2-B7A13C16500B}"/>
                </c:ext>
              </c:extLst>
            </c:dLbl>
            <c:dLbl>
              <c:idx val="16"/>
              <c:layout>
                <c:manualLayout>
                  <c:x val="-5.3935834296527192E-3"/>
                  <c:y val="-6.39508692258149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E8-4AC7-924C-8F78898E81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E1002B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Лист1!$A$2:$A$14</c:f>
              <c:strCache>
                <c:ptCount val="13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  <c:pt idx="10">
                  <c:v>ОКТЯБРЬ</c:v>
                </c:pt>
                <c:pt idx="11">
                  <c:v>НОЯБРЬ</c:v>
                </c:pt>
                <c:pt idx="12">
                  <c:v>ДЕКАБРЬ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77CB-4F3C-AA01-F68A9483FF48}"/>
            </c:ext>
          </c:extLst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CB-4F3C-AA01-F68A9483FF48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7CB-4F3C-AA01-F68A9483FF48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7CB-4F3C-AA01-F68A9483FF48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7CB-4F3C-AA01-F68A9483FF48}"/>
                </c:ext>
              </c:extLst>
            </c:dLbl>
            <c:dLbl>
              <c:idx val="4"/>
              <c:layout>
                <c:manualLayout>
                  <c:x val="-3.811275930486506E-2"/>
                  <c:y val="-3.4315100560193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7CB-4F3C-AA01-F68A9483FF4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7CB-4F3C-AA01-F68A9483FF48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7CB-4F3C-AA01-F68A9483FF48}"/>
                </c:ext>
              </c:extLst>
            </c:dLbl>
            <c:dLbl>
              <c:idx val="7"/>
              <c:layout>
                <c:manualLayout>
                  <c:x val="-2.6820089881201343E-2"/>
                  <c:y val="-3.4315100560193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7CB-4F3C-AA01-F68A9483FF48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7CB-4F3C-AA01-F68A9483FF4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7CB-4F3C-AA01-F68A9483FF48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7CB-4F3C-AA01-F68A9483FF48}"/>
                </c:ext>
              </c:extLst>
            </c:dLbl>
            <c:dLbl>
              <c:idx val="11"/>
              <c:layout>
                <c:manualLayout>
                  <c:x val="-2.8231673559159318E-3"/>
                  <c:y val="3.1195545963812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7CB-4F3C-AA01-F68A9483FF48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7CB-4F3C-AA01-F68A9483FF48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12-4206-AB17-5ED47D39AA57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AF-4332-A900-90D75FAA2A92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F1-4556-A7F2-B7A13C16500B}"/>
                </c:ext>
              </c:extLst>
            </c:dLbl>
            <c:dLbl>
              <c:idx val="16"/>
              <c:layout>
                <c:manualLayout>
                  <c:x val="-3.8571801871004159E-3"/>
                  <c:y val="1.5597772981903234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E8-4AC7-924C-8F78898E81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4FAF4F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Лист1!$A$2:$A$14</c:f>
              <c:strCache>
                <c:ptCount val="13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  <c:pt idx="10">
                  <c:v>ОКТЯБРЬ</c:v>
                </c:pt>
                <c:pt idx="11">
                  <c:v>НОЯБРЬ</c:v>
                </c:pt>
                <c:pt idx="12">
                  <c:v>ДЕКАБРЬ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77CB-4F3C-AA01-F68A9483FF48}"/>
            </c:ext>
          </c:extLst>
        </c:ser>
        <c:ser>
          <c:idx val="3"/>
          <c:order val="3"/>
          <c:tx>
            <c:strRef>
              <c:f>Лист1!$C$1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ln w="38100">
              <a:solidFill>
                <a:srgbClr val="4FAF4F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7CB-4F3C-AA01-F68A9483FF48}"/>
                </c:ext>
              </c:extLst>
            </c:dLbl>
            <c:dLbl>
              <c:idx val="1"/>
              <c:layout>
                <c:manualLayout>
                  <c:x val="-4.7993845050570819E-2"/>
                  <c:y val="-3.4315100560193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7CB-4F3C-AA01-F68A9483FF48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7CB-4F3C-AA01-F68A9483FF48}"/>
                </c:ext>
              </c:extLst>
            </c:dLbl>
            <c:dLbl>
              <c:idx val="3"/>
              <c:layout>
                <c:manualLayout>
                  <c:x val="-6.2109681830150511E-2"/>
                  <c:y val="-2.1836882174668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7CB-4F3C-AA01-F68A9483FF48}"/>
                </c:ext>
              </c:extLst>
            </c:dLbl>
            <c:dLbl>
              <c:idx val="4"/>
              <c:layout>
                <c:manualLayout>
                  <c:x val="-4.2347510338739014E-2"/>
                  <c:y val="-3.7434655156574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7CB-4F3C-AA01-F68A9483FF4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7CB-4F3C-AA01-F68A9483FF48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7CB-4F3C-AA01-F68A9483FF48}"/>
                </c:ext>
              </c:extLst>
            </c:dLbl>
            <c:dLbl>
              <c:idx val="7"/>
              <c:layout>
                <c:manualLayout>
                  <c:x val="-2.3996922525285409E-2"/>
                  <c:y val="-2.8075991367430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7CB-4F3C-AA01-F68A9483FF48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7CB-4F3C-AA01-F68A9483FF4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7CB-4F3C-AA01-F68A9483FF48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7CB-4F3C-AA01-F68A9483FF48}"/>
                </c:ext>
              </c:extLst>
            </c:dLbl>
            <c:dLbl>
              <c:idx val="11"/>
              <c:layout>
                <c:manualLayout>
                  <c:x val="-3.3605694884297457E-3"/>
                  <c:y val="-1.5861584134387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7CB-4F3C-AA01-F68A9483FF48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7CB-4F3C-AA01-F68A9483FF48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A6-42A4-B753-D363377D3989}"/>
                </c:ext>
              </c:extLst>
            </c:dLbl>
            <c:dLbl>
              <c:idx val="14"/>
              <c:layout>
                <c:manualLayout>
                  <c:x val="-5.5051763440360654E-2"/>
                  <c:y val="-3.119554596381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CF-473B-BCF5-C820087F5695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F1-4556-A7F2-B7A13C16500B}"/>
                </c:ext>
              </c:extLst>
            </c:dLbl>
            <c:dLbl>
              <c:idx val="16"/>
              <c:layout>
                <c:manualLayout>
                  <c:x val="-5.6675640411618837E-3"/>
                  <c:y val="-1.2634196115343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4E-4445-B4CB-64F02E2854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4FAF4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Лист1!$A$2:$A$14</c:f>
              <c:strCache>
                <c:ptCount val="13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  <c:pt idx="10">
                  <c:v>ОКТЯБРЬ</c:v>
                </c:pt>
                <c:pt idx="11">
                  <c:v>НОЯБРЬ</c:v>
                </c:pt>
                <c:pt idx="12">
                  <c:v>ДЕКАБРЬ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100</c:v>
                </c:pt>
                <c:pt idx="1">
                  <c:v>100.6</c:v>
                </c:pt>
                <c:pt idx="2">
                  <c:v>101.7</c:v>
                </c:pt>
                <c:pt idx="3">
                  <c:v>103.1</c:v>
                </c:pt>
                <c:pt idx="4">
                  <c:v>104.1</c:v>
                </c:pt>
                <c:pt idx="5">
                  <c:v>104.8</c:v>
                </c:pt>
                <c:pt idx="6">
                  <c:v>104.8</c:v>
                </c:pt>
                <c:pt idx="7">
                  <c:v>102.8</c:v>
                </c:pt>
                <c:pt idx="8">
                  <c:v>103</c:v>
                </c:pt>
                <c:pt idx="9">
                  <c:v>106</c:v>
                </c:pt>
                <c:pt idx="10">
                  <c:v>107.9</c:v>
                </c:pt>
                <c:pt idx="11">
                  <c:v>109</c:v>
                </c:pt>
                <c:pt idx="12">
                  <c:v>110.9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77CB-4F3C-AA01-F68A9483FF48}"/>
            </c:ext>
          </c:extLst>
        </c:ser>
        <c:ser>
          <c:idx val="4"/>
          <c:order val="4"/>
          <c:tx>
            <c:strRef>
              <c:f>Лист1!$D$1</c:f>
              <c:strCache>
                <c:ptCount val="1"/>
                <c:pt idx="0">
                  <c:v>Непродовольственные товары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A8-49A0-91C1-0142DA320A4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7CB-4F3C-AA01-F68A9483FF48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7CB-4F3C-AA01-F68A9483FF48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7CB-4F3C-AA01-F68A9483FF48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7CB-4F3C-AA01-F68A9483FF4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7CB-4F3C-AA01-F68A9483FF48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7CB-4F3C-AA01-F68A9483FF48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7CB-4F3C-AA01-F68A9483FF48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7CB-4F3C-AA01-F68A9483FF4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7CB-4F3C-AA01-F68A9483FF48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7CB-4F3C-AA01-F68A9483FF48}"/>
                </c:ext>
              </c:extLst>
            </c:dLbl>
            <c:dLbl>
              <c:idx val="11"/>
              <c:layout>
                <c:manualLayout>
                  <c:x val="-4.2347510338738978E-3"/>
                  <c:y val="2.859558679483571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7CB-4F3C-AA01-F68A9483FF48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7CB-4F3C-AA01-F68A9483FF48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12-4206-AB17-5ED47D39AA57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A6-42A4-B753-D363377D3989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F1-4556-A7F2-B7A13C16500B}"/>
                </c:ext>
              </c:extLst>
            </c:dLbl>
            <c:dLbl>
              <c:idx val="16"/>
              <c:layout>
                <c:manualLayout>
                  <c:x val="-4.2347510338738978E-3"/>
                  <c:y val="-5.71911735896714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8-4AC7-924C-8F78898E81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Лист1!$A$2:$A$14</c:f>
              <c:strCache>
                <c:ptCount val="13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  <c:pt idx="10">
                  <c:v>ОКТЯБРЬ</c:v>
                </c:pt>
                <c:pt idx="11">
                  <c:v>НОЯБРЬ</c:v>
                </c:pt>
                <c:pt idx="12">
                  <c:v>ДЕКАБРЬ</c:v>
                </c:pt>
              </c:strCache>
            </c:strRef>
          </c:cat>
          <c:val>
            <c:numRef>
              <c:f>Лист1!$D$2:$D$14</c:f>
              <c:numCache>
                <c:formatCode>0.0</c:formatCode>
                <c:ptCount val="13"/>
                <c:pt idx="0">
                  <c:v>100</c:v>
                </c:pt>
                <c:pt idx="1">
                  <c:v>100.3</c:v>
                </c:pt>
                <c:pt idx="2">
                  <c:v>100.8</c:v>
                </c:pt>
                <c:pt idx="3">
                  <c:v>101.2</c:v>
                </c:pt>
                <c:pt idx="4">
                  <c:v>101.4</c:v>
                </c:pt>
                <c:pt idx="5">
                  <c:v>101.6</c:v>
                </c:pt>
                <c:pt idx="6">
                  <c:v>102.7</c:v>
                </c:pt>
                <c:pt idx="7">
                  <c:v>103.2</c:v>
                </c:pt>
                <c:pt idx="8">
                  <c:v>104.6</c:v>
                </c:pt>
                <c:pt idx="9">
                  <c:v>104.6</c:v>
                </c:pt>
                <c:pt idx="10">
                  <c:v>104.8</c:v>
                </c:pt>
                <c:pt idx="11">
                  <c:v>104.9</c:v>
                </c:pt>
                <c:pt idx="12">
                  <c:v>105.5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7-77CB-4F3C-AA01-F68A9483FF48}"/>
            </c:ext>
          </c:extLst>
        </c:ser>
        <c:ser>
          <c:idx val="6"/>
          <c:order val="5"/>
          <c:tx>
            <c:strRef>
              <c:f>Лист1!$E$1</c:f>
              <c:strCache>
                <c:ptCount val="1"/>
                <c:pt idx="0">
                  <c:v>Услуги</c:v>
                </c:pt>
              </c:strCache>
            </c:strRef>
          </c:tx>
          <c:spPr>
            <a:ln w="3810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FE-474E-B17A-2F87F0FE14F8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FE-474E-B17A-2F87F0FE14F8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FE-474E-B17A-2F87F0FE14F8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FE-474E-B17A-2F87F0FE14F8}"/>
                </c:ext>
              </c:extLst>
            </c:dLbl>
            <c:dLbl>
              <c:idx val="4"/>
              <c:layout>
                <c:manualLayout>
                  <c:x val="-2.8129398333211379E-2"/>
                  <c:y val="3.9597055787418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DF-4510-B622-2C438136922C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FE-474E-B17A-2F87F0FE14F8}"/>
                </c:ext>
              </c:extLst>
            </c:dLbl>
            <c:dLbl>
              <c:idx val="6"/>
              <c:layout>
                <c:manualLayout>
                  <c:x val="-2.5301136925061692E-2"/>
                  <c:y val="3.2693177804295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FE-474E-B17A-2F87F0FE14F8}"/>
                </c:ext>
              </c:extLst>
            </c:dLbl>
            <c:dLbl>
              <c:idx val="7"/>
              <c:layout>
                <c:manualLayout>
                  <c:x val="-4.1989612744798973E-3"/>
                  <c:y val="2.0382727591158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FE-474E-B17A-2F87F0FE14F8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FE-474E-B17A-2F87F0FE14F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FE-474E-B17A-2F87F0FE14F8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FE-474E-B17A-2F87F0FE14F8}"/>
                </c:ext>
              </c:extLst>
            </c:dLbl>
            <c:dLbl>
              <c:idx val="11"/>
              <c:layout>
                <c:manualLayout>
                  <c:x val="-2.8231673559159318E-3"/>
                  <c:y val="-5.71911735896714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6D-4CAF-8F66-02B0D527B49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6D-4CAF-8F66-02B0D527B49D}"/>
                </c:ext>
              </c:extLst>
            </c:dLbl>
            <c:dLbl>
              <c:idx val="13"/>
              <c:layout>
                <c:manualLayout>
                  <c:x val="-2.3996922525285409E-2"/>
                  <c:y val="-2.49564367710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12-4206-AB17-5ED47D39AA57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A6-42A4-B753-D363377D3989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F1-4556-A7F2-B7A13C16500B}"/>
                </c:ext>
              </c:extLst>
            </c:dLbl>
            <c:dLbl>
              <c:idx val="16"/>
              <c:layout>
                <c:manualLayout>
                  <c:x val="-4.2559803632040219E-3"/>
                  <c:y val="-3.27553232620027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4E-4445-B4CB-64F02E2854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  <c:pt idx="4">
                  <c:v>АПРЕЛЬ</c:v>
                </c:pt>
                <c:pt idx="5">
                  <c:v>МАЙ</c:v>
                </c:pt>
                <c:pt idx="6">
                  <c:v>ИЮНЬ</c:v>
                </c:pt>
                <c:pt idx="7">
                  <c:v>ИЮЛЬ</c:v>
                </c:pt>
                <c:pt idx="8">
                  <c:v>АВГУСТ</c:v>
                </c:pt>
                <c:pt idx="9">
                  <c:v>СЕНТЯБРЬ</c:v>
                </c:pt>
                <c:pt idx="10">
                  <c:v>ОКТЯБРЬ</c:v>
                </c:pt>
                <c:pt idx="11">
                  <c:v>НОЯБРЬ</c:v>
                </c:pt>
                <c:pt idx="12">
                  <c:v>ДЕКАБРЬ</c:v>
                </c:pt>
              </c:strCache>
            </c:strRef>
          </c:cat>
          <c:val>
            <c:numRef>
              <c:f>Лист1!$E$2:$E$14</c:f>
              <c:numCache>
                <c:formatCode>0.0</c:formatCode>
                <c:ptCount val="13"/>
                <c:pt idx="0">
                  <c:v>100</c:v>
                </c:pt>
                <c:pt idx="1">
                  <c:v>99.7</c:v>
                </c:pt>
                <c:pt idx="2">
                  <c:v>100.3</c:v>
                </c:pt>
                <c:pt idx="3">
                  <c:v>100.8</c:v>
                </c:pt>
                <c:pt idx="4">
                  <c:v>100.6</c:v>
                </c:pt>
                <c:pt idx="5">
                  <c:v>101</c:v>
                </c:pt>
                <c:pt idx="6">
                  <c:v>100.8</c:v>
                </c:pt>
                <c:pt idx="7">
                  <c:v>102.3</c:v>
                </c:pt>
                <c:pt idx="8">
                  <c:v>103.2</c:v>
                </c:pt>
                <c:pt idx="9">
                  <c:v>102.4</c:v>
                </c:pt>
                <c:pt idx="10">
                  <c:v>102.3</c:v>
                </c:pt>
                <c:pt idx="11">
                  <c:v>103.1</c:v>
                </c:pt>
                <c:pt idx="12">
                  <c:v>103.5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9-77CB-4F3C-AA01-F68A9483F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798976"/>
        <c:axId val="205722368"/>
      </c:lineChart>
      <c:catAx>
        <c:axId val="2047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205722368"/>
        <c:crosses val="autoZero"/>
        <c:auto val="1"/>
        <c:lblAlgn val="ctr"/>
        <c:lblOffset val="100"/>
        <c:noMultiLvlLbl val="0"/>
      </c:catAx>
      <c:valAx>
        <c:axId val="205722368"/>
        <c:scaling>
          <c:orientation val="minMax"/>
          <c:max val="111.5"/>
          <c:min val="98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 algn="ctr">
              <a:defRPr sz="1000" b="0" spc="-50" baseline="0">
                <a:solidFill>
                  <a:schemeClr val="bg1">
                    <a:lumMod val="75000"/>
                  </a:schemeClr>
                </a:solidFill>
              </a:defRPr>
            </a:pPr>
            <a:endParaRPr lang="ru-RU"/>
          </a:p>
        </c:txPr>
        <c:crossAx val="204798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002B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C2-4360-B305-A3BA7E650275}"/>
              </c:ext>
            </c:extLst>
          </c:dPt>
          <c:dPt>
            <c:idx val="1"/>
            <c:invertIfNegative val="0"/>
            <c:bubble3D val="0"/>
            <c:spPr>
              <a:solidFill>
                <a:srgbClr val="E1002B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C2-4360-B305-A3BA7E650275}"/>
              </c:ext>
            </c:extLst>
          </c:dPt>
          <c:dPt>
            <c:idx val="2"/>
            <c:invertIfNegative val="0"/>
            <c:bubble3D val="0"/>
            <c:spPr>
              <a:solidFill>
                <a:srgbClr val="E1002B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C2-4360-B305-A3BA7E650275}"/>
              </c:ext>
            </c:extLst>
          </c:dPt>
          <c:dPt>
            <c:idx val="3"/>
            <c:invertIfNegative val="0"/>
            <c:bubble3D val="0"/>
            <c:spPr>
              <a:solidFill>
                <a:srgbClr val="E1002B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C2-4360-B305-A3BA7E650275}"/>
              </c:ext>
            </c:extLst>
          </c:dPt>
          <c:dPt>
            <c:idx val="4"/>
            <c:invertIfNegative val="0"/>
            <c:bubble3D val="0"/>
            <c:spPr>
              <a:solidFill>
                <a:srgbClr val="E1002B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C1D-4626-8900-99E4B91801D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E1002B"/>
                        </a:solidFill>
                      </a:rPr>
                      <a:t>10</a:t>
                    </a:r>
                    <a:r>
                      <a:rPr lang="ru-RU" smtClean="0">
                        <a:solidFill>
                          <a:srgbClr val="E1002B"/>
                        </a:solidFill>
                      </a:rPr>
                      <a:t>0,3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E1002B"/>
                        </a:solidFill>
                      </a:rPr>
                      <a:t>100</a:t>
                    </a:r>
                    <a:r>
                      <a:rPr lang="ru-RU" smtClean="0">
                        <a:solidFill>
                          <a:srgbClr val="E1002B"/>
                        </a:solidFill>
                      </a:rPr>
                      <a:t>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rgbClr val="E1002B"/>
                        </a:solidFill>
                      </a:rPr>
                      <a:t>99,</a:t>
                    </a:r>
                    <a:r>
                      <a:rPr lang="en-US" smtClean="0">
                        <a:solidFill>
                          <a:srgbClr val="E1002B"/>
                        </a:solidFill>
                      </a:rPr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rgbClr val="E1002B"/>
                        </a:solidFill>
                      </a:rPr>
                      <a:t>99,2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E1002B"/>
                        </a:solidFill>
                      </a:rPr>
                      <a:t>9</a:t>
                    </a:r>
                    <a:r>
                      <a:rPr lang="ru-RU" smtClean="0">
                        <a:solidFill>
                          <a:srgbClr val="E1002B"/>
                        </a:solidFill>
                      </a:rPr>
                      <a:t>8,8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E1002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 Дизельное топливо</c:v>
                </c:pt>
                <c:pt idx="1">
                  <c:v> Бензин автомобильный марки АИ-98</c:v>
                </c:pt>
                <c:pt idx="2">
                  <c:v> Бензин автомобильный марки АИ-95</c:v>
                </c:pt>
                <c:pt idx="3">
                  <c:v> Бензин автомобильный марки АИ-92</c:v>
                </c:pt>
                <c:pt idx="4">
                  <c:v> Газовое моторное топливо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102.7</c:v>
                </c:pt>
                <c:pt idx="1">
                  <c:v>100.26</c:v>
                </c:pt>
                <c:pt idx="2">
                  <c:v>100.2</c:v>
                </c:pt>
                <c:pt idx="3">
                  <c:v>100.1</c:v>
                </c:pt>
                <c:pt idx="4">
                  <c:v>94.3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CC2-4360-B305-A3BA7E650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1"/>
        <c:axId val="205579392"/>
        <c:axId val="205660544"/>
      </c:barChart>
      <c:catAx>
        <c:axId val="205579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5660544"/>
        <c:crosses val="autoZero"/>
        <c:auto val="1"/>
        <c:lblAlgn val="ctr"/>
        <c:lblOffset val="100"/>
        <c:noMultiLvlLbl val="0"/>
      </c:catAx>
      <c:valAx>
        <c:axId val="205660544"/>
        <c:scaling>
          <c:orientation val="minMax"/>
          <c:min val="50"/>
        </c:scaling>
        <c:delete val="1"/>
        <c:axPos val="l"/>
        <c:numFmt formatCode="0.0" sourceLinked="1"/>
        <c:majorTickMark val="out"/>
        <c:minorTickMark val="none"/>
        <c:tickLblPos val="nextTo"/>
        <c:crossAx val="20557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2692F02-4F73-4139-97C7-2F013C400D57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76990F1-6771-42C2-AEA1-526981A71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1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8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22365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 smtClean="0">
                <a:solidFill>
                  <a:srgbClr val="334286"/>
                </a:solidFill>
                <a:latin typeface="Arial"/>
                <a:cs typeface="Arial"/>
              </a:rPr>
              <a:t>ЧЕЧЕНСТАТ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032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85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hart" Target="../charts/chart3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5" y="3845860"/>
            <a:ext cx="6590256" cy="1217769"/>
          </a:xfrm>
        </p:spPr>
        <p:txBody>
          <a:bodyPr/>
          <a:lstStyle/>
          <a:p>
            <a:r>
              <a:rPr lang="ru-RU" sz="2400" dirty="0" smtClean="0"/>
              <a:t>ОБ ИНДЕКСАХ ПОТРЕБИТЕЛЬСКИХ ЦЕН  </a:t>
            </a:r>
          </a:p>
          <a:p>
            <a:r>
              <a:rPr lang="ru-RU" sz="2400" dirty="0" smtClean="0"/>
              <a:t>ПО ЧЕЧЕНСКОЙ РЕСПУБЛИКЕ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</p:spPr>
        <p:txBody>
          <a:bodyPr/>
          <a:lstStyle/>
          <a:p>
            <a:r>
              <a:rPr lang="ru-RU" dirty="0"/>
              <a:t>за декабрь 2021 года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61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745671A7-4064-4F09-BC94-52EDDBCAB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483009"/>
              </p:ext>
            </p:extLst>
          </p:nvPr>
        </p:nvGraphicFramePr>
        <p:xfrm>
          <a:off x="3134816" y="1189450"/>
          <a:ext cx="8535590" cy="4212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1439586" y="260679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8284681" y="6292117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8284681" y="6292117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3532003" y="6490722"/>
            <a:ext cx="516677" cy="170846"/>
            <a:chOff x="2156039" y="6355682"/>
            <a:chExt cx="516677" cy="17084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D602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D602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D602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4270663" y="6427231"/>
            <a:ext cx="22652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Непродовольственные товары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87537" y="5903655"/>
            <a:ext cx="23483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потребительских  цен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471695" y="5819034"/>
            <a:ext cx="559625" cy="304934"/>
            <a:chOff x="1439586" y="5403850"/>
            <a:chExt cx="801365" cy="414903"/>
          </a:xfrm>
          <a:solidFill>
            <a:schemeClr val="bg1">
              <a:lumMod val="85000"/>
            </a:schemeClr>
          </a:solidFill>
        </p:grpSpPr>
        <p:sp>
          <p:nvSpPr>
            <p:cNvPr id="34" name="Прямоугольный треугольник 33"/>
            <p:cNvSpPr/>
            <p:nvPr/>
          </p:nvSpPr>
          <p:spPr>
            <a:xfrm>
              <a:off x="1612304" y="5511669"/>
              <a:ext cx="321584" cy="30708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ый треугольник 34"/>
            <p:cNvSpPr/>
            <p:nvPr/>
          </p:nvSpPr>
          <p:spPr>
            <a:xfrm flipH="1">
              <a:off x="1577469" y="5403850"/>
              <a:ext cx="483760" cy="4149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ый треугольник 35"/>
            <p:cNvSpPr/>
            <p:nvPr/>
          </p:nvSpPr>
          <p:spPr>
            <a:xfrm flipH="1">
              <a:off x="1439586" y="5511669"/>
              <a:ext cx="172718" cy="30708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ый треугольник 36"/>
            <p:cNvSpPr/>
            <p:nvPr/>
          </p:nvSpPr>
          <p:spPr>
            <a:xfrm>
              <a:off x="2061229" y="5403850"/>
              <a:ext cx="179722" cy="4149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194051" y="6422988"/>
            <a:ext cx="575735" cy="153157"/>
            <a:chOff x="2156039" y="6355682"/>
            <a:chExt cx="516677" cy="170846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Прямоугольник 51"/>
          <p:cNvSpPr/>
          <p:nvPr/>
        </p:nvSpPr>
        <p:spPr>
          <a:xfrm>
            <a:off x="7907482" y="6292183"/>
            <a:ext cx="22035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spc="-4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endParaRPr lang="ru-RU" sz="1100" b="1" spc="-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7194051" y="5883771"/>
            <a:ext cx="516677" cy="130805"/>
            <a:chOff x="2156039" y="6355682"/>
            <a:chExt cx="516677" cy="170846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7" y="656622"/>
            <a:ext cx="6731714" cy="501500"/>
          </a:xfrm>
        </p:spPr>
        <p:txBody>
          <a:bodyPr>
            <a:noAutofit/>
          </a:bodyPr>
          <a:lstStyle/>
          <a:p>
            <a:r>
              <a:rPr lang="ru-RU" dirty="0"/>
              <a:t>ИНДЕКСЫ ПОТРЕБИТЕЛЬСКИХ ЦЕН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52447" y="1041918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ДЕКАБРЬ 202</a:t>
            </a:r>
            <a:r>
              <a:rPr lang="en-US" sz="1600" dirty="0" smtClean="0"/>
              <a:t>1</a:t>
            </a:r>
            <a:r>
              <a:rPr lang="ru-RU" sz="1600" dirty="0" smtClean="0"/>
              <a:t> </a:t>
            </a:r>
            <a:r>
              <a:rPr lang="ru-RU" sz="1600" dirty="0"/>
              <a:t>г. В % К ПРЕДЫДУЩЕМУ МЕСЯЦУ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76" y="789918"/>
              <a:ext cx="504000" cy="504000"/>
            </a:xfrm>
            <a:prstGeom prst="rect">
              <a:avLst/>
            </a:prstGeom>
          </p:spPr>
        </p:pic>
      </p:grpSp>
      <p:cxnSp>
        <p:nvCxnSpPr>
          <p:cNvPr id="72" name="Прямая соединительная линия 71"/>
          <p:cNvCxnSpPr/>
          <p:nvPr/>
        </p:nvCxnSpPr>
        <p:spPr>
          <a:xfrm>
            <a:off x="281475" y="2685135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81475" y="393352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81475" y="479747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378264" y="5820653"/>
            <a:ext cx="2735579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190843" y="2455909"/>
            <a:ext cx="4764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ИПЦ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90842" y="4573712"/>
            <a:ext cx="20825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Непродовольственные товары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014789" y="2111255"/>
            <a:ext cx="9557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101,1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014789" y="4218647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</a:t>
            </a: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90843" y="1609413"/>
            <a:ext cx="2814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ПОТРЕБИТЕЛЬСКИХ ЦЕН</a:t>
            </a:r>
            <a:endParaRPr lang="ru-RU" sz="1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5" y="2041076"/>
            <a:ext cx="432000" cy="43200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5" y="2886519"/>
            <a:ext cx="432000" cy="625607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5" y="4140115"/>
            <a:ext cx="432000" cy="43200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9" y="5057509"/>
            <a:ext cx="432000" cy="432000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4597845" y="5503545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3448B0CE-42F0-456C-BFA5-18ED831C6127}"/>
              </a:ext>
            </a:extLst>
          </p:cNvPr>
          <p:cNvSpPr/>
          <p:nvPr/>
        </p:nvSpPr>
        <p:spPr>
          <a:xfrm>
            <a:off x="8598940" y="5491019"/>
            <a:ext cx="825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Левая фигурная скобка 101">
            <a:extLst>
              <a:ext uri="{FF2B5EF4-FFF2-40B4-BE49-F238E27FC236}">
                <a16:creationId xmlns="" xmlns:a16="http://schemas.microsoft.com/office/drawing/2014/main" id="{F7FB674C-0550-43DC-ABBE-DD9193CB4A0D}"/>
              </a:ext>
            </a:extLst>
          </p:cNvPr>
          <p:cNvSpPr/>
          <p:nvPr/>
        </p:nvSpPr>
        <p:spPr>
          <a:xfrm rot="16200000">
            <a:off x="5033347" y="3935412"/>
            <a:ext cx="135588" cy="2676193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3" name="Левая фигурная скобка 102">
            <a:extLst>
              <a:ext uri="{FF2B5EF4-FFF2-40B4-BE49-F238E27FC236}">
                <a16:creationId xmlns="" xmlns:a16="http://schemas.microsoft.com/office/drawing/2014/main" id="{71A1F35F-D435-469A-9482-54993ECA538D}"/>
              </a:ext>
            </a:extLst>
          </p:cNvPr>
          <p:cNvSpPr/>
          <p:nvPr/>
        </p:nvSpPr>
        <p:spPr>
          <a:xfrm rot="16200000">
            <a:off x="8854761" y="2783738"/>
            <a:ext cx="134294" cy="4995403"/>
          </a:xfrm>
          <a:prstGeom prst="leftBrace">
            <a:avLst>
              <a:gd name="adj1" fmla="val 72327"/>
              <a:gd name="adj2" fmla="val 50000"/>
            </a:avLst>
          </a:prstGeom>
          <a:ln w="28575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17831" y="5689848"/>
            <a:ext cx="23931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100" b="1" spc="-4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spc="-4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</a:t>
            </a:r>
            <a:r>
              <a:rPr lang="ru-RU" sz="1100" b="1" spc="-4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товары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81475" y="3679611"/>
            <a:ext cx="19010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spc="-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товары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911927" y="3012430"/>
            <a:ext cx="1113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101,7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09355" y="5214293"/>
            <a:ext cx="964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</a:t>
            </a:r>
            <a:r>
              <a:rPr lang="ru-RU" sz="2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38505" y="5630082"/>
            <a:ext cx="6078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</p:txBody>
      </p:sp>
    </p:spTree>
    <p:extLst>
      <p:ext uri="{BB962C8B-B14F-4D97-AF65-F5344CB8AC3E}">
        <p14:creationId xmlns:p14="http://schemas.microsoft.com/office/powerpoint/2010/main" val="261919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89872" y="6355682"/>
            <a:ext cx="237299" cy="365125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265187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graphicFrame>
        <p:nvGraphicFramePr>
          <p:cNvPr id="89" name="Диаграмма 88">
            <a:extLst>
              <a:ext uri="{FF2B5EF4-FFF2-40B4-BE49-F238E27FC236}">
                <a16:creationId xmlns="" xmlns:a16="http://schemas.microsoft.com/office/drawing/2014/main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825819"/>
              </p:ext>
            </p:extLst>
          </p:nvPr>
        </p:nvGraphicFramePr>
        <p:xfrm>
          <a:off x="3135943" y="1689530"/>
          <a:ext cx="8777247" cy="376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8284681" y="6292117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8284681" y="6292117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7426878" y="5865365"/>
            <a:ext cx="516677" cy="177420"/>
            <a:chOff x="2156039" y="6355682"/>
            <a:chExt cx="516677" cy="17084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4FAF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4634344" y="6292117"/>
            <a:ext cx="25745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Непродовольственные товары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69426" y="5656521"/>
            <a:ext cx="24394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потребительских  цен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903261" y="5739649"/>
            <a:ext cx="731083" cy="229887"/>
            <a:chOff x="1439586" y="5403850"/>
            <a:chExt cx="801365" cy="414903"/>
          </a:xfrm>
          <a:solidFill>
            <a:schemeClr val="bg1">
              <a:lumMod val="85000"/>
            </a:schemeClr>
          </a:solidFill>
        </p:grpSpPr>
        <p:sp>
          <p:nvSpPr>
            <p:cNvPr id="34" name="Прямоугольный треугольник 33"/>
            <p:cNvSpPr/>
            <p:nvPr/>
          </p:nvSpPr>
          <p:spPr>
            <a:xfrm>
              <a:off x="1612304" y="5511669"/>
              <a:ext cx="321584" cy="30708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ый треугольник 34"/>
            <p:cNvSpPr/>
            <p:nvPr/>
          </p:nvSpPr>
          <p:spPr>
            <a:xfrm flipH="1">
              <a:off x="1577469" y="5403850"/>
              <a:ext cx="483760" cy="4149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ый треугольник 35"/>
            <p:cNvSpPr/>
            <p:nvPr/>
          </p:nvSpPr>
          <p:spPr>
            <a:xfrm flipH="1">
              <a:off x="1439586" y="5511669"/>
              <a:ext cx="172718" cy="30708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ый треугольник 36"/>
            <p:cNvSpPr/>
            <p:nvPr/>
          </p:nvSpPr>
          <p:spPr>
            <a:xfrm>
              <a:off x="2061229" y="5403850"/>
              <a:ext cx="179722" cy="41490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026079" y="6354346"/>
            <a:ext cx="516677" cy="170846"/>
            <a:chOff x="2156039" y="6355682"/>
            <a:chExt cx="516677" cy="170846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7355706" y="6435871"/>
            <a:ext cx="516677" cy="170846"/>
            <a:chOff x="2156039" y="6355682"/>
            <a:chExt cx="516677" cy="170846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2156039" y="6355682"/>
              <a:ext cx="187166" cy="170846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2485550" y="6355682"/>
              <a:ext cx="187166" cy="170846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 flipV="1">
              <a:off x="2324900" y="6355682"/>
              <a:ext cx="187166" cy="170846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Прямоугольник 51"/>
          <p:cNvSpPr/>
          <p:nvPr/>
        </p:nvSpPr>
        <p:spPr>
          <a:xfrm flipH="1">
            <a:off x="8284679" y="6292117"/>
            <a:ext cx="19822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</p:txBody>
      </p:sp>
      <p:sp>
        <p:nvSpPr>
          <p:cNvPr id="64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7" y="656622"/>
            <a:ext cx="6731714" cy="501500"/>
          </a:xfrm>
        </p:spPr>
        <p:txBody>
          <a:bodyPr>
            <a:noAutofit/>
          </a:bodyPr>
          <a:lstStyle/>
          <a:p>
            <a:r>
              <a:rPr lang="ru-RU" dirty="0"/>
              <a:t>ИНДЕКСЫ ПОТРЕБИТЕЛЬСКИХ ЦЕН</a:t>
            </a:r>
          </a:p>
        </p:txBody>
      </p:sp>
      <p:sp>
        <p:nvSpPr>
          <p:cNvPr id="65" name="Текст 3"/>
          <p:cNvSpPr txBox="1">
            <a:spLocks/>
          </p:cNvSpPr>
          <p:nvPr/>
        </p:nvSpPr>
        <p:spPr>
          <a:xfrm>
            <a:off x="1352447" y="1057960"/>
            <a:ext cx="8914500" cy="4018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ДЕКАБРЬ 2021 </a:t>
            </a:r>
            <a:r>
              <a:rPr lang="ru-RU" sz="1600" dirty="0"/>
              <a:t>г. В % К ДЕКАБРЮ ПРЕДЫДУЩЕГО ГОДА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56" name="Овал 55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76" y="789918"/>
              <a:ext cx="504000" cy="504000"/>
            </a:xfrm>
            <a:prstGeom prst="rect">
              <a:avLst/>
            </a:prstGeom>
          </p:spPr>
        </p:pic>
      </p:grpSp>
      <p:cxnSp>
        <p:nvCxnSpPr>
          <p:cNvPr id="72" name="Прямая соединительная линия 71"/>
          <p:cNvCxnSpPr/>
          <p:nvPr/>
        </p:nvCxnSpPr>
        <p:spPr>
          <a:xfrm>
            <a:off x="281475" y="259814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81475" y="3536177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98725" y="450176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281475" y="5414603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190843" y="2368921"/>
            <a:ext cx="4764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ИПЦ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71284" y="4247852"/>
            <a:ext cx="23557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Непродовольственные товары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90843" y="5198209"/>
            <a:ext cx="6078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979340" y="2024267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107,6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979340" y="4834123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103,5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90843" y="1575123"/>
            <a:ext cx="2814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ПОТРЕБИТЕЛЬСКИХ ЦЕН</a:t>
            </a:r>
            <a:endParaRPr lang="ru-RU" sz="1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357137" y="1852122"/>
            <a:ext cx="439639" cy="3467792"/>
            <a:chOff x="364776" y="1848207"/>
            <a:chExt cx="439639" cy="3467792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15" y="1848207"/>
              <a:ext cx="432000" cy="402977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15" y="2849235"/>
              <a:ext cx="432000" cy="432000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76" y="3661363"/>
              <a:ext cx="432000" cy="432000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15" y="4883999"/>
              <a:ext cx="432000" cy="432000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8284681" y="5799389"/>
            <a:ext cx="322844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4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</a:t>
            </a:r>
            <a:r>
              <a:rPr lang="ru-RU" sz="11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довольственные товары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5763" y="2764466"/>
            <a:ext cx="999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110,9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283" y="3276108"/>
            <a:ext cx="18149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50" spc="-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Продовольственные товары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341" y="3786187"/>
            <a:ext cx="104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105,5</a:t>
            </a:r>
            <a:endParaRPr lang="ru-RU" sz="24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4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71990" y="6355682"/>
            <a:ext cx="372139" cy="365125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5" name="Текст 3"/>
          <p:cNvSpPr txBox="1">
            <a:spLocks/>
          </p:cNvSpPr>
          <p:nvPr/>
        </p:nvSpPr>
        <p:spPr>
          <a:xfrm>
            <a:off x="1360760" y="1149139"/>
            <a:ext cx="6731714" cy="283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 smtClean="0"/>
              <a:t>ДЕКАБРЬ 2021 </a:t>
            </a:r>
            <a:r>
              <a:rPr lang="ru-RU" sz="1600" dirty="0"/>
              <a:t>г. В % К ПРЕДЫДУЩЕМУ МЕСЯЦУ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90843" y="1594432"/>
            <a:ext cx="3934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5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ИНДЕКСЫ </a:t>
            </a:r>
            <a:r>
              <a:rPr lang="ru-RU" sz="1200" b="1" spc="-5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 НА </a:t>
            </a:r>
            <a:r>
              <a:rPr lang="ru-RU" sz="1200" b="1" spc="-5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И ТОПЛИВО </a:t>
            </a:r>
            <a:r>
              <a:rPr lang="ru-RU" sz="1200" b="1" spc="-5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МОТОРНОЕ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333429" y="5367088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BC4570EA-1474-4A76-B4E1-5A08583E2653}"/>
              </a:ext>
            </a:extLst>
          </p:cNvPr>
          <p:cNvCxnSpPr/>
          <p:nvPr/>
        </p:nvCxnSpPr>
        <p:spPr>
          <a:xfrm>
            <a:off x="324004" y="2694416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="" xmlns:a16="http://schemas.microsoft.com/office/drawing/2014/main" id="{5C95165B-1E48-48B5-B84C-3A8657BF4D58}"/>
              </a:ext>
            </a:extLst>
          </p:cNvPr>
          <p:cNvCxnSpPr/>
          <p:nvPr/>
        </p:nvCxnSpPr>
        <p:spPr>
          <a:xfrm>
            <a:off x="324005" y="3617346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="" xmlns:a16="http://schemas.microsoft.com/office/drawing/2014/main" id="{FD463282-7991-44A7-A053-8B400D7EE448}"/>
              </a:ext>
            </a:extLst>
          </p:cNvPr>
          <p:cNvCxnSpPr/>
          <p:nvPr/>
        </p:nvCxnSpPr>
        <p:spPr>
          <a:xfrm>
            <a:off x="324005" y="452454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903DC32D-76E6-493B-8788-148D1AC83C0A}"/>
              </a:ext>
            </a:extLst>
          </p:cNvPr>
          <p:cNvCxnSpPr/>
          <p:nvPr/>
        </p:nvCxnSpPr>
        <p:spPr>
          <a:xfrm>
            <a:off x="281475" y="6268252"/>
            <a:ext cx="274366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Текст 3"/>
          <p:cNvSpPr>
            <a:spLocks noGrp="1"/>
          </p:cNvSpPr>
          <p:nvPr>
            <p:ph type="body" sz="quarter" idx="10"/>
          </p:nvPr>
        </p:nvSpPr>
        <p:spPr>
          <a:xfrm>
            <a:off x="1352448" y="725998"/>
            <a:ext cx="8267912" cy="599982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dirty="0"/>
              <a:t>ИНДЕКСЫ ЦЕН НА ТОПЛИВО МОТОРНОЕ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F6EB19CD-D26F-48BD-BFF6-D4B37FC04B7E}"/>
              </a:ext>
            </a:extLst>
          </p:cNvPr>
          <p:cNvSpPr/>
          <p:nvPr/>
        </p:nvSpPr>
        <p:spPr>
          <a:xfrm>
            <a:off x="186552" y="5167033"/>
            <a:ext cx="250209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70000"/>
              </a:lnSpc>
            </a:pPr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автомобильный марки </a:t>
            </a:r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АИ-9</a:t>
            </a:r>
            <a:r>
              <a:rPr lang="en-US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B0241B24-BB95-4FE9-BE10-C07B59AD7BDD}"/>
              </a:ext>
            </a:extLst>
          </p:cNvPr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61" name="Овал 6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="" xmlns:a16="http://schemas.microsoft.com/office/drawing/2014/main" id="{E2C62431-2B18-4163-AE61-0B55338B6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7022" y="791104"/>
              <a:ext cx="494106" cy="493488"/>
            </a:xfrm>
            <a:prstGeom prst="rect">
              <a:avLst/>
            </a:prstGeom>
          </p:spPr>
        </p:pic>
      </p:grp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88F889C8-F5D9-4987-8420-79884852D5FB}"/>
              </a:ext>
            </a:extLst>
          </p:cNvPr>
          <p:cNvSpPr/>
          <p:nvPr/>
        </p:nvSpPr>
        <p:spPr>
          <a:xfrm>
            <a:off x="3338583" y="5818578"/>
            <a:ext cx="1371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СРЕДНИЕ ЦЕНЫ НА ТОПЛИВО МОТОРНОЕ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426360" y="5822750"/>
            <a:ext cx="1057487" cy="461665"/>
            <a:chOff x="4486520" y="5818578"/>
            <a:chExt cx="1057487" cy="461665"/>
          </a:xfrm>
        </p:grpSpPr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004B7094-A744-471A-B883-D131B80F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435871" y="6056677"/>
              <a:ext cx="108136" cy="108000"/>
            </a:xfrm>
            <a:prstGeom prst="rect">
              <a:avLst/>
            </a:prstGeom>
          </p:spPr>
        </p:pic>
        <p:sp>
          <p:nvSpPr>
            <p:cNvPr id="84" name="Равнобедренный треугольник 83">
              <a:extLst>
                <a:ext uri="{FF2B5EF4-FFF2-40B4-BE49-F238E27FC236}">
                  <a16:creationId xmlns="" xmlns:a16="http://schemas.microsoft.com/office/drawing/2014/main" id="{5A6DA941-37A4-4333-9627-2364287B7936}"/>
                </a:ext>
              </a:extLst>
            </p:cNvPr>
            <p:cNvSpPr/>
            <p:nvPr/>
          </p:nvSpPr>
          <p:spPr>
            <a:xfrm>
              <a:off x="4486520" y="6021491"/>
              <a:ext cx="286630" cy="121936"/>
            </a:xfrm>
            <a:prstGeom prst="triangle">
              <a:avLst/>
            </a:prstGeom>
            <a:solidFill>
              <a:srgbClr val="E1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4DE936B0-39D5-423D-8860-D3C1301F7C9E}"/>
                </a:ext>
              </a:extLst>
            </p:cNvPr>
            <p:cNvSpPr/>
            <p:nvPr/>
          </p:nvSpPr>
          <p:spPr>
            <a:xfrm>
              <a:off x="4699137" y="5818578"/>
              <a:ext cx="8402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E100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48,</a:t>
              </a:r>
              <a:r>
                <a:rPr lang="ru-RU" sz="1600" b="1" dirty="0" smtClean="0">
                  <a:solidFill>
                    <a:srgbClr val="E100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ru-RU" sz="16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42C1AD8F-5D3D-4F19-9CFC-935C2173BCDB}"/>
              </a:ext>
            </a:extLst>
          </p:cNvPr>
          <p:cNvCxnSpPr>
            <a:cxnSpLocks/>
          </p:cNvCxnSpPr>
          <p:nvPr/>
        </p:nvCxnSpPr>
        <p:spPr>
          <a:xfrm>
            <a:off x="3435879" y="6268252"/>
            <a:ext cx="820716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5961611" y="5822750"/>
            <a:ext cx="1273805" cy="461665"/>
            <a:chOff x="6943524" y="5818578"/>
            <a:chExt cx="1301101" cy="461665"/>
          </a:xfrm>
        </p:grpSpPr>
        <p:sp>
          <p:nvSpPr>
            <p:cNvPr id="113" name="Прямоугольник 112">
              <a:extLst>
                <a:ext uri="{FF2B5EF4-FFF2-40B4-BE49-F238E27FC236}">
                  <a16:creationId xmlns="" xmlns:a16="http://schemas.microsoft.com/office/drawing/2014/main" id="{CF6E45D0-50F5-4235-9E84-EA7D9FF768AE}"/>
                </a:ext>
              </a:extLst>
            </p:cNvPr>
            <p:cNvSpPr/>
            <p:nvPr/>
          </p:nvSpPr>
          <p:spPr>
            <a:xfrm>
              <a:off x="7230154" y="5818578"/>
              <a:ext cx="10144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E100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55, </a:t>
              </a:r>
              <a:r>
                <a:rPr lang="ru-RU" sz="1600" b="1" dirty="0" smtClean="0">
                  <a:solidFill>
                    <a:srgbClr val="E100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ru-RU" sz="16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="" xmlns:a16="http://schemas.microsoft.com/office/drawing/2014/main" id="{3D9C3690-D0B1-4D94-A01C-827B6E53E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136828" y="6080741"/>
              <a:ext cx="107796" cy="107661"/>
            </a:xfrm>
            <a:prstGeom prst="rect">
              <a:avLst/>
            </a:prstGeom>
          </p:spPr>
        </p:pic>
        <p:sp>
          <p:nvSpPr>
            <p:cNvPr id="105" name="Равнобедренный треугольник 104">
              <a:extLst>
                <a:ext uri="{FF2B5EF4-FFF2-40B4-BE49-F238E27FC236}">
                  <a16:creationId xmlns="" xmlns:a16="http://schemas.microsoft.com/office/drawing/2014/main" id="{8C9666D9-8841-4D12-AB47-54FF2E976A2A}"/>
                </a:ext>
              </a:extLst>
            </p:cNvPr>
            <p:cNvSpPr/>
            <p:nvPr/>
          </p:nvSpPr>
          <p:spPr>
            <a:xfrm>
              <a:off x="6943524" y="6025433"/>
              <a:ext cx="356028" cy="135912"/>
            </a:xfrm>
            <a:prstGeom prst="triangle">
              <a:avLst/>
            </a:prstGeom>
            <a:solidFill>
              <a:srgbClr val="E1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E7403C-2876-4BEC-9BA6-664F47C50C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75000"/>
          </a:blip>
          <a:stretch>
            <a:fillRect/>
          </a:stretch>
        </p:blipFill>
        <p:spPr>
          <a:xfrm>
            <a:off x="457741" y="4627033"/>
            <a:ext cx="511563" cy="540000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4127BB97-4DA9-4919-BF0D-B4621421F72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6777" y="2617291"/>
            <a:ext cx="614352" cy="8285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FF6B255-6794-4812-88CB-439696D52E4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32" y="1987940"/>
            <a:ext cx="678072" cy="540000"/>
          </a:xfrm>
          <a:prstGeom prst="rect">
            <a:avLst/>
          </a:prstGeom>
        </p:spPr>
      </p:pic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C4F13E62-7372-4C5D-870D-8BAD7E9DB824}"/>
              </a:ext>
            </a:extLst>
          </p:cNvPr>
          <p:cNvSpPr/>
          <p:nvPr/>
        </p:nvSpPr>
        <p:spPr>
          <a:xfrm>
            <a:off x="278879" y="4343842"/>
            <a:ext cx="25609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70000"/>
              </a:lnSpc>
            </a:pPr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автомобильный марки АИ-98</a:t>
            </a: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="" xmlns:a16="http://schemas.microsoft.com/office/drawing/2014/main" id="{A6B3224F-DFC2-4475-88B5-061455C6D1EA}"/>
              </a:ext>
            </a:extLst>
          </p:cNvPr>
          <p:cNvSpPr/>
          <p:nvPr/>
        </p:nvSpPr>
        <p:spPr>
          <a:xfrm>
            <a:off x="194624" y="6101374"/>
            <a:ext cx="249402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70000"/>
              </a:lnSpc>
            </a:pPr>
            <a:r>
              <a:rPr lang="ru-RU" sz="1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 автомобильный марки </a:t>
            </a:r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АИ-9</a:t>
            </a:r>
            <a:r>
              <a:rPr lang="en-US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="" xmlns:a16="http://schemas.microsoft.com/office/drawing/2014/main" id="{7058BA21-20F1-405F-9693-B12FBBA71137}"/>
              </a:ext>
            </a:extLst>
          </p:cNvPr>
          <p:cNvSpPr/>
          <p:nvPr/>
        </p:nvSpPr>
        <p:spPr>
          <a:xfrm>
            <a:off x="345799" y="2718140"/>
            <a:ext cx="2494026" cy="21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70000"/>
              </a:lnSpc>
            </a:pP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9879767B-EC58-4913-A577-C65FA1B9BC02}"/>
              </a:ext>
            </a:extLst>
          </p:cNvPr>
          <p:cNvSpPr/>
          <p:nvPr/>
        </p:nvSpPr>
        <p:spPr>
          <a:xfrm>
            <a:off x="312104" y="3445879"/>
            <a:ext cx="252772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70000"/>
              </a:lnSpc>
            </a:pPr>
            <a:r>
              <a:rPr lang="ru-RU" sz="1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Газовое моторное топливо</a:t>
            </a:r>
            <a:endParaRPr lang="ru-RU" sz="1000" spc="-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="" xmlns:a16="http://schemas.microsoft.com/office/drawing/2014/main" id="{8FF2317E-A4DB-4F4C-A8C5-62AF3964F241}"/>
              </a:ext>
            </a:extLst>
          </p:cNvPr>
          <p:cNvSpPr/>
          <p:nvPr/>
        </p:nvSpPr>
        <p:spPr>
          <a:xfrm>
            <a:off x="2088138" y="2615164"/>
            <a:ext cx="929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D65DABB0-4039-4BD1-94F6-26DAF6867F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75000"/>
          </a:blip>
          <a:stretch>
            <a:fillRect/>
          </a:stretch>
        </p:blipFill>
        <p:spPr>
          <a:xfrm>
            <a:off x="436776" y="3732088"/>
            <a:ext cx="532528" cy="540000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98C44F40-3D9C-4B9B-92CE-E8A17FD7A3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75000"/>
          </a:blip>
          <a:stretch>
            <a:fillRect/>
          </a:stretch>
        </p:blipFill>
        <p:spPr>
          <a:xfrm>
            <a:off x="460889" y="5451198"/>
            <a:ext cx="540676" cy="497976"/>
          </a:xfrm>
          <a:prstGeom prst="rect">
            <a:avLst/>
          </a:prstGeom>
        </p:spPr>
      </p:pic>
      <p:grpSp>
        <p:nvGrpSpPr>
          <p:cNvPr id="87" name="Группа 86"/>
          <p:cNvGrpSpPr/>
          <p:nvPr/>
        </p:nvGrpSpPr>
        <p:grpSpPr>
          <a:xfrm>
            <a:off x="7331018" y="5875784"/>
            <a:ext cx="1176079" cy="430335"/>
            <a:chOff x="6922554" y="5663820"/>
            <a:chExt cx="1005719" cy="461665"/>
          </a:xfrm>
        </p:grpSpPr>
        <p:sp>
          <p:nvSpPr>
            <p:cNvPr id="88" name="Прямоугольник 87">
              <a:extLst>
                <a:ext uri="{FF2B5EF4-FFF2-40B4-BE49-F238E27FC236}">
                  <a16:creationId xmlns="" xmlns:a16="http://schemas.microsoft.com/office/drawing/2014/main" id="{CF6E45D0-50F5-4235-9E84-EA7D9FF768AE}"/>
                </a:ext>
              </a:extLst>
            </p:cNvPr>
            <p:cNvSpPr/>
            <p:nvPr/>
          </p:nvSpPr>
          <p:spPr>
            <a:xfrm>
              <a:off x="7166121" y="5663820"/>
              <a:ext cx="7621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4DA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50,</a:t>
              </a:r>
              <a:r>
                <a:rPr lang="ru-RU" sz="1600" b="1" dirty="0" smtClean="0">
                  <a:solidFill>
                    <a:srgbClr val="4DA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  <a:endParaRPr lang="ru-RU" sz="1600" b="1" dirty="0">
                <a:solidFill>
                  <a:srgbClr val="4DAA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Равнобедренный треугольник 89">
              <a:extLst>
                <a:ext uri="{FF2B5EF4-FFF2-40B4-BE49-F238E27FC236}">
                  <a16:creationId xmlns="" xmlns:a16="http://schemas.microsoft.com/office/drawing/2014/main" id="{8C9666D9-8841-4D12-AB47-54FF2E976A2A}"/>
                </a:ext>
              </a:extLst>
            </p:cNvPr>
            <p:cNvSpPr/>
            <p:nvPr/>
          </p:nvSpPr>
          <p:spPr>
            <a:xfrm rot="10800000">
              <a:off x="6922554" y="5868776"/>
              <a:ext cx="259726" cy="151992"/>
            </a:xfrm>
            <a:prstGeom prst="triangle">
              <a:avLst/>
            </a:prstGeom>
            <a:solidFill>
              <a:srgbClr val="4DA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DAA4D"/>
                </a:solidFill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9028940" y="5844454"/>
            <a:ext cx="1198016" cy="461665"/>
            <a:chOff x="6942900" y="5818578"/>
            <a:chExt cx="1084103" cy="461665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="" xmlns:a16="http://schemas.microsoft.com/office/drawing/2014/main" id="{CF6E45D0-50F5-4235-9E84-EA7D9FF768AE}"/>
                </a:ext>
              </a:extLst>
            </p:cNvPr>
            <p:cNvSpPr/>
            <p:nvPr/>
          </p:nvSpPr>
          <p:spPr>
            <a:xfrm>
              <a:off x="7183140" y="5818578"/>
              <a:ext cx="7603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4DA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48,</a:t>
              </a:r>
              <a:r>
                <a:rPr lang="ru-RU" sz="1600" b="1" dirty="0" smtClean="0">
                  <a:solidFill>
                    <a:srgbClr val="4DA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ru-RU" sz="1600" b="1" dirty="0">
                <a:solidFill>
                  <a:srgbClr val="4DAA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3" name="Рисунок 92">
              <a:extLst>
                <a:ext uri="{FF2B5EF4-FFF2-40B4-BE49-F238E27FC236}">
                  <a16:creationId xmlns="" xmlns:a16="http://schemas.microsoft.com/office/drawing/2014/main" id="{3D9C3690-D0B1-4D94-A01C-827B6E53E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18867" y="6080741"/>
              <a:ext cx="108136" cy="108000"/>
            </a:xfrm>
            <a:prstGeom prst="rect">
              <a:avLst/>
            </a:prstGeom>
          </p:spPr>
        </p:pic>
        <p:sp>
          <p:nvSpPr>
            <p:cNvPr id="94" name="Равнобедренный треугольник 93">
              <a:extLst>
                <a:ext uri="{FF2B5EF4-FFF2-40B4-BE49-F238E27FC236}">
                  <a16:creationId xmlns="" xmlns:a16="http://schemas.microsoft.com/office/drawing/2014/main" id="{8C9666D9-8841-4D12-AB47-54FF2E976A2A}"/>
                </a:ext>
              </a:extLst>
            </p:cNvPr>
            <p:cNvSpPr/>
            <p:nvPr/>
          </p:nvSpPr>
          <p:spPr>
            <a:xfrm rot="10800000">
              <a:off x="6942900" y="6037618"/>
              <a:ext cx="286630" cy="121936"/>
            </a:xfrm>
            <a:prstGeom prst="triangle">
              <a:avLst/>
            </a:prstGeom>
            <a:solidFill>
              <a:srgbClr val="4DA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4DAA4D"/>
                </a:solidFill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10351698" y="5822746"/>
            <a:ext cx="1291348" cy="461665"/>
            <a:chOff x="6886838" y="5818578"/>
            <a:chExt cx="1252869" cy="445256"/>
          </a:xfrm>
        </p:grpSpPr>
        <p:sp>
          <p:nvSpPr>
            <p:cNvPr id="107" name="Прямоугольник 106">
              <a:extLst>
                <a:ext uri="{FF2B5EF4-FFF2-40B4-BE49-F238E27FC236}">
                  <a16:creationId xmlns="" xmlns:a16="http://schemas.microsoft.com/office/drawing/2014/main" id="{CF6E45D0-50F5-4235-9E84-EA7D9FF768AE}"/>
                </a:ext>
              </a:extLst>
            </p:cNvPr>
            <p:cNvSpPr/>
            <p:nvPr/>
          </p:nvSpPr>
          <p:spPr>
            <a:xfrm>
              <a:off x="6886838" y="5818578"/>
              <a:ext cx="1252869" cy="445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ru-RU" sz="2400" b="1" dirty="0" smtClean="0">
                  <a:solidFill>
                    <a:srgbClr val="4DA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400" b="1" dirty="0" smtClean="0">
                  <a:solidFill>
                    <a:srgbClr val="4DA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2400" b="1" dirty="0" smtClean="0">
                  <a:solidFill>
                    <a:srgbClr val="4DA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1400" b="1" dirty="0" smtClean="0">
                  <a:solidFill>
                    <a:srgbClr val="4DAA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lang="ru-RU" sz="1400" b="1" dirty="0">
                <a:solidFill>
                  <a:srgbClr val="4DAA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8" name="Рисунок 107">
              <a:extLst>
                <a:ext uri="{FF2B5EF4-FFF2-40B4-BE49-F238E27FC236}">
                  <a16:creationId xmlns="" xmlns:a16="http://schemas.microsoft.com/office/drawing/2014/main" id="{3D9C3690-D0B1-4D94-A01C-827B6E53E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020974" y="6056677"/>
              <a:ext cx="118732" cy="118584"/>
            </a:xfrm>
            <a:prstGeom prst="rect">
              <a:avLst/>
            </a:prstGeom>
          </p:spPr>
        </p:pic>
      </p:grpSp>
      <p:graphicFrame>
        <p:nvGraphicFramePr>
          <p:cNvPr id="117" name="Диаграмма 116">
            <a:extLst>
              <a:ext uri="{FF2B5EF4-FFF2-40B4-BE49-F238E27FC236}">
                <a16:creationId xmlns="" xmlns:a16="http://schemas.microsoft.com/office/drawing/2014/main" id="{A9306CB9-BF48-40ED-89E9-EE3ECC092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701207"/>
              </p:ext>
            </p:extLst>
          </p:nvPr>
        </p:nvGraphicFramePr>
        <p:xfrm>
          <a:off x="4132023" y="2023212"/>
          <a:ext cx="7565867" cy="305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4F331F45-BDD5-417E-B2F5-7BE51CFC52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7751039" y="4297337"/>
            <a:ext cx="540676" cy="54000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DB489C5D-FCFC-4C7E-87FF-8317EDFCC7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6310170" y="4267738"/>
            <a:ext cx="540676" cy="540000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6B169F58-7884-4804-BE11-54664F98B9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lum bright="70000" contrast="-70000"/>
          </a:blip>
          <a:stretch>
            <a:fillRect/>
          </a:stretch>
        </p:blipFill>
        <p:spPr>
          <a:xfrm>
            <a:off x="10547551" y="4312954"/>
            <a:ext cx="540676" cy="53999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F2CFED50-A9F0-4C3F-B842-AFA246DADB5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tretch>
            <a:fillRect/>
          </a:stretch>
        </p:blipFill>
        <p:spPr>
          <a:xfrm>
            <a:off x="4726099" y="4254542"/>
            <a:ext cx="637196" cy="540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88139" y="1987940"/>
            <a:ext cx="831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100,3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5798" y="2527941"/>
            <a:ext cx="124701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lnSpc>
                <a:spcPct val="70000"/>
              </a:lnSpc>
            </a:pPr>
            <a:r>
              <a:rPr lang="ru-RU" sz="1000" spc="-5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Дизельное топливо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05446" y="2929736"/>
            <a:ext cx="834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8,8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5447" y="3802033"/>
            <a:ext cx="834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100,2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32710" y="4676776"/>
            <a:ext cx="907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99,2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05261" y="5526058"/>
            <a:ext cx="1134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99,2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23038"/>
              </p:ext>
            </p:extLst>
          </p:nvPr>
        </p:nvGraphicFramePr>
        <p:xfrm>
          <a:off x="4488313" y="5111155"/>
          <a:ext cx="7417014" cy="68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169"/>
                <a:gridCol w="1335537"/>
                <a:gridCol w="1403497"/>
                <a:gridCol w="1594884"/>
                <a:gridCol w="1435395"/>
                <a:gridCol w="411532"/>
              </a:tblGrid>
              <a:tr h="466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Дизельное топливо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Бензин автомобильный марки АИ-98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Бензин               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автомобильный 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марки АИ-95</a:t>
                      </a:r>
                      <a:endParaRPr lang="ru-RU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Бензин    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автомобильный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марки АИ-92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Газовое                                        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моторное </a:t>
                      </a: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" name="Равнобедренный треугольник 71">
            <a:extLst>
              <a:ext uri="{FF2B5EF4-FFF2-40B4-BE49-F238E27FC236}">
                <a16:creationId xmlns="" xmlns:a16="http://schemas.microsoft.com/office/drawing/2014/main" id="{8C9666D9-8841-4D12-AB47-54FF2E976A2A}"/>
              </a:ext>
            </a:extLst>
          </p:cNvPr>
          <p:cNvSpPr/>
          <p:nvPr/>
        </p:nvSpPr>
        <p:spPr>
          <a:xfrm rot="10800000" flipH="1">
            <a:off x="10547551" y="6049410"/>
            <a:ext cx="270338" cy="151990"/>
          </a:xfrm>
          <a:prstGeom prst="triangle">
            <a:avLst>
              <a:gd name="adj" fmla="val 61720"/>
            </a:avLst>
          </a:prstGeom>
          <a:solidFill>
            <a:srgbClr val="4DAA4D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4F331F45-BDD5-417E-B2F5-7BE51CFC52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9183884" y="4273897"/>
            <a:ext cx="540676" cy="540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3D9C3690-D0B1-4D94-A01C-827B6E53ECB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07097" y="6090951"/>
            <a:ext cx="109933" cy="1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13987</TotalTime>
  <Words>211</Words>
  <Application>Microsoft Office PowerPoint</Application>
  <PresentationFormat>Произвольный</PresentationFormat>
  <Paragraphs>101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Пользователь Windows</cp:lastModifiedBy>
  <cp:revision>1403</cp:revision>
  <cp:lastPrinted>2022-01-19T15:05:22Z</cp:lastPrinted>
  <dcterms:created xsi:type="dcterms:W3CDTF">2020-04-14T07:41:03Z</dcterms:created>
  <dcterms:modified xsi:type="dcterms:W3CDTF">2022-01-28T17:01:06Z</dcterms:modified>
</cp:coreProperties>
</file>